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57" r:id="rId9"/>
    <p:sldId id="258" r:id="rId10"/>
    <p:sldId id="259" r:id="rId11"/>
    <p:sldId id="273" r:id="rId12"/>
    <p:sldId id="261" r:id="rId13"/>
    <p:sldId id="269" r:id="rId14"/>
    <p:sldId id="270" r:id="rId15"/>
    <p:sldId id="271" r:id="rId16"/>
    <p:sldId id="27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99B9FE-2C6C-4BC6-B789-E98DDC8CCFB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08D527A0-54D4-436C-BB5D-89E131DC1198}">
      <dgm:prSet custT="1"/>
      <dgm:spPr/>
      <dgm:t>
        <a:bodyPr/>
        <a:lstStyle/>
        <a:p>
          <a:r>
            <a:rPr lang="en-US" sz="1800" b="1" i="0" dirty="0"/>
            <a:t>Healthcare: </a:t>
          </a:r>
          <a:r>
            <a:rPr lang="en-US" sz="1800" b="0" i="0" dirty="0"/>
            <a:t>Proper diagnosis and treatment are facilitated by introducing AI in healthcare.</a:t>
          </a:r>
          <a:endParaRPr lang="en-US" sz="1800" dirty="0"/>
        </a:p>
      </dgm:t>
    </dgm:pt>
    <dgm:pt modelId="{7024A7BC-938C-435E-A3C8-A8B8F65F4A22}" type="parTrans" cxnId="{A63AEBA6-F1A6-444C-9C34-B98B17BE61C8}">
      <dgm:prSet/>
      <dgm:spPr/>
      <dgm:t>
        <a:bodyPr/>
        <a:lstStyle/>
        <a:p>
          <a:endParaRPr lang="en-US"/>
        </a:p>
      </dgm:t>
    </dgm:pt>
    <dgm:pt modelId="{FB7FCC52-5A91-47E8-AA9C-565D99E6B702}" type="sibTrans" cxnId="{A63AEBA6-F1A6-444C-9C34-B98B17BE61C8}">
      <dgm:prSet/>
      <dgm:spPr/>
      <dgm:t>
        <a:bodyPr/>
        <a:lstStyle/>
        <a:p>
          <a:endParaRPr lang="en-US"/>
        </a:p>
      </dgm:t>
    </dgm:pt>
    <dgm:pt modelId="{38836923-CEFE-4D26-9D0B-37D695384F63}">
      <dgm:prSet custT="1"/>
      <dgm:spPr/>
      <dgm:t>
        <a:bodyPr/>
        <a:lstStyle/>
        <a:p>
          <a:r>
            <a:rPr lang="en-US" sz="1800" b="1" i="0" dirty="0"/>
            <a:t>Education: </a:t>
          </a:r>
          <a:r>
            <a:rPr lang="en-US" sz="1800" b="0" i="0" dirty="0"/>
            <a:t>A suitable learning environment is furnished to the students by utilizing AI.</a:t>
          </a:r>
          <a:endParaRPr lang="en-US" sz="1800" dirty="0"/>
        </a:p>
      </dgm:t>
    </dgm:pt>
    <dgm:pt modelId="{B6A77EB4-CF65-4716-B80D-655886B8E300}" type="parTrans" cxnId="{856BFFF1-E368-4DC9-B98A-83D488598274}">
      <dgm:prSet/>
      <dgm:spPr/>
      <dgm:t>
        <a:bodyPr/>
        <a:lstStyle/>
        <a:p>
          <a:endParaRPr lang="en-US"/>
        </a:p>
      </dgm:t>
    </dgm:pt>
    <dgm:pt modelId="{202FEE23-740C-49D5-86C2-2C3D39DE3184}" type="sibTrans" cxnId="{856BFFF1-E368-4DC9-B98A-83D488598274}">
      <dgm:prSet/>
      <dgm:spPr/>
      <dgm:t>
        <a:bodyPr/>
        <a:lstStyle/>
        <a:p>
          <a:endParaRPr lang="en-US"/>
        </a:p>
      </dgm:t>
    </dgm:pt>
    <dgm:pt modelId="{78C01C65-AA48-44AA-8A51-EAE9DB02C769}">
      <dgm:prSet custT="1"/>
      <dgm:spPr/>
      <dgm:t>
        <a:bodyPr/>
        <a:lstStyle/>
        <a:p>
          <a:r>
            <a:rPr lang="en-US" sz="1800" b="1" i="0" dirty="0"/>
            <a:t>Sports: </a:t>
          </a:r>
          <a:r>
            <a:rPr lang="en-US" sz="1800" b="0" i="0" dirty="0"/>
            <a:t>With advanced AI technologies, athletes can expand their capabilities.</a:t>
          </a:r>
          <a:endParaRPr lang="en-US" sz="1800" dirty="0"/>
        </a:p>
      </dgm:t>
    </dgm:pt>
    <dgm:pt modelId="{8B73199F-DBF8-4F6A-90B2-B4CD5FAA47C0}" type="parTrans" cxnId="{FFB17680-7825-4C2F-9752-656FA6A22ED5}">
      <dgm:prSet/>
      <dgm:spPr/>
      <dgm:t>
        <a:bodyPr/>
        <a:lstStyle/>
        <a:p>
          <a:endParaRPr lang="en-US"/>
        </a:p>
      </dgm:t>
    </dgm:pt>
    <dgm:pt modelId="{E550F839-0F75-426D-89B9-6905A620BE88}" type="sibTrans" cxnId="{FFB17680-7825-4C2F-9752-656FA6A22ED5}">
      <dgm:prSet/>
      <dgm:spPr/>
      <dgm:t>
        <a:bodyPr/>
        <a:lstStyle/>
        <a:p>
          <a:endParaRPr lang="en-US"/>
        </a:p>
      </dgm:t>
    </dgm:pt>
    <dgm:pt modelId="{FD8021AD-FDB1-4903-9039-DBC605380328}">
      <dgm:prSet custT="1"/>
      <dgm:spPr/>
      <dgm:t>
        <a:bodyPr/>
        <a:lstStyle/>
        <a:p>
          <a:r>
            <a:rPr lang="en-US" sz="1800" b="1" i="0" dirty="0"/>
            <a:t>Agriculture:</a:t>
          </a:r>
          <a:r>
            <a:rPr lang="en-US" sz="1800" b="0" i="0" dirty="0"/>
            <a:t> Maximum yield is possible by AI as it helps in developing the perfect farming environment.</a:t>
          </a:r>
          <a:endParaRPr lang="en-US" sz="1800" dirty="0"/>
        </a:p>
      </dgm:t>
    </dgm:pt>
    <dgm:pt modelId="{3427BC05-C03D-429C-B2F4-30CFAFA361AE}" type="parTrans" cxnId="{745ED661-3DB5-4AF6-8B7C-D645F9360A4C}">
      <dgm:prSet/>
      <dgm:spPr/>
      <dgm:t>
        <a:bodyPr/>
        <a:lstStyle/>
        <a:p>
          <a:endParaRPr lang="en-US"/>
        </a:p>
      </dgm:t>
    </dgm:pt>
    <dgm:pt modelId="{81D34D8E-5428-4ECB-88A4-97A80AA62A35}" type="sibTrans" cxnId="{745ED661-3DB5-4AF6-8B7C-D645F9360A4C}">
      <dgm:prSet/>
      <dgm:spPr/>
      <dgm:t>
        <a:bodyPr/>
        <a:lstStyle/>
        <a:p>
          <a:endParaRPr lang="en-US"/>
        </a:p>
      </dgm:t>
    </dgm:pt>
    <dgm:pt modelId="{D9445319-4ECD-4A4B-B426-11B9C2AED4FA}">
      <dgm:prSet custT="1"/>
      <dgm:spPr/>
      <dgm:t>
        <a:bodyPr/>
        <a:lstStyle/>
        <a:p>
          <a:r>
            <a:rPr lang="en-US" sz="1800" b="1" i="0" dirty="0"/>
            <a:t>Construction: </a:t>
          </a:r>
          <a:r>
            <a:rPr lang="en-US" sz="1800" b="0" i="0" dirty="0"/>
            <a:t>Buildings can be constructed more safely and efficiently by the incorporation of AI.</a:t>
          </a:r>
          <a:endParaRPr lang="en-US" sz="1800" dirty="0"/>
        </a:p>
      </dgm:t>
    </dgm:pt>
    <dgm:pt modelId="{57F14600-4418-4789-8706-98B731610029}" type="parTrans" cxnId="{44764EBB-B135-450D-B75E-0D9415A32348}">
      <dgm:prSet/>
      <dgm:spPr/>
      <dgm:t>
        <a:bodyPr/>
        <a:lstStyle/>
        <a:p>
          <a:endParaRPr lang="en-US"/>
        </a:p>
      </dgm:t>
    </dgm:pt>
    <dgm:pt modelId="{EE1C347B-7AA0-4455-87F2-3115AD4B266B}" type="sibTrans" cxnId="{44764EBB-B135-450D-B75E-0D9415A32348}">
      <dgm:prSet/>
      <dgm:spPr/>
      <dgm:t>
        <a:bodyPr/>
        <a:lstStyle/>
        <a:p>
          <a:endParaRPr lang="en-US"/>
        </a:p>
      </dgm:t>
    </dgm:pt>
    <dgm:pt modelId="{D952665E-FD29-436C-B28B-704391AE8757}">
      <dgm:prSet custT="1"/>
      <dgm:spPr/>
      <dgm:t>
        <a:bodyPr/>
        <a:lstStyle/>
        <a:p>
          <a:r>
            <a:rPr lang="en-US" sz="1800" b="1" i="0" dirty="0"/>
            <a:t>Banking: </a:t>
          </a:r>
          <a:r>
            <a:rPr lang="en-US" sz="1800" b="0" i="0" dirty="0"/>
            <a:t>Chat-bot assistance, fraud detection, and enhanced payment methods are some of the positive outcomes of AI.</a:t>
          </a:r>
          <a:endParaRPr lang="en-US" sz="1800" dirty="0"/>
        </a:p>
      </dgm:t>
    </dgm:pt>
    <dgm:pt modelId="{94116911-8FA8-484F-969A-462C9B1CAB6C}" type="parTrans" cxnId="{459454D8-635A-4522-B3A7-F71845983BE0}">
      <dgm:prSet/>
      <dgm:spPr/>
      <dgm:t>
        <a:bodyPr/>
        <a:lstStyle/>
        <a:p>
          <a:endParaRPr lang="en-US"/>
        </a:p>
      </dgm:t>
    </dgm:pt>
    <dgm:pt modelId="{79008CAB-7608-482E-99A9-7A7AC95EB955}" type="sibTrans" cxnId="{459454D8-635A-4522-B3A7-F71845983BE0}">
      <dgm:prSet/>
      <dgm:spPr/>
      <dgm:t>
        <a:bodyPr/>
        <a:lstStyle/>
        <a:p>
          <a:endParaRPr lang="en-US"/>
        </a:p>
      </dgm:t>
    </dgm:pt>
    <dgm:pt modelId="{5F83F197-44A3-4FDB-A1FA-B02D90A6D4C7}">
      <dgm:prSet custT="1"/>
      <dgm:spPr/>
      <dgm:t>
        <a:bodyPr/>
        <a:lstStyle/>
        <a:p>
          <a:r>
            <a:rPr lang="en-US" sz="1800" b="1" i="0" dirty="0"/>
            <a:t>Marketing:</a:t>
          </a:r>
          <a:r>
            <a:rPr lang="en-US" sz="1800" b="0" i="0" dirty="0"/>
            <a:t> The sales target can be effectively achieved by making use of predictive intelligence along with machine learning.</a:t>
          </a:r>
          <a:endParaRPr lang="en-US" sz="1800" dirty="0"/>
        </a:p>
      </dgm:t>
    </dgm:pt>
    <dgm:pt modelId="{CF66C981-FE2D-4612-A4E8-93D70F01AF04}" type="parTrans" cxnId="{83918DA0-F182-4C0A-AEA0-65A3240C0AE7}">
      <dgm:prSet/>
      <dgm:spPr/>
      <dgm:t>
        <a:bodyPr/>
        <a:lstStyle/>
        <a:p>
          <a:endParaRPr lang="en-US"/>
        </a:p>
      </dgm:t>
    </dgm:pt>
    <dgm:pt modelId="{9BE4C6F3-AD70-4164-917B-F502C13D495B}" type="sibTrans" cxnId="{83918DA0-F182-4C0A-AEA0-65A3240C0AE7}">
      <dgm:prSet/>
      <dgm:spPr/>
      <dgm:t>
        <a:bodyPr/>
        <a:lstStyle/>
        <a:p>
          <a:endParaRPr lang="en-US"/>
        </a:p>
      </dgm:t>
    </dgm:pt>
    <dgm:pt modelId="{AA930DA5-C8C4-42D2-A2A0-B85FF77CA813}">
      <dgm:prSet custT="1"/>
      <dgm:spPr/>
      <dgm:t>
        <a:bodyPr/>
        <a:lstStyle/>
        <a:p>
          <a:r>
            <a:rPr lang="en-US" sz="1800" b="1" i="0" dirty="0"/>
            <a:t>E-commerce:</a:t>
          </a:r>
          <a:r>
            <a:rPr lang="en-US" sz="1800" b="0" i="0" dirty="0"/>
            <a:t> Effective warehouse operations, good product recommendations, and fraud prevention are some of the fruits of AI.</a:t>
          </a:r>
          <a:endParaRPr lang="en-US" sz="1800" dirty="0"/>
        </a:p>
      </dgm:t>
    </dgm:pt>
    <dgm:pt modelId="{110BCD32-F496-446A-916C-63CC43DC4B16}" type="parTrans" cxnId="{2D1F9D97-EEB3-46D6-82A1-45F7B4867CDC}">
      <dgm:prSet/>
      <dgm:spPr/>
      <dgm:t>
        <a:bodyPr/>
        <a:lstStyle/>
        <a:p>
          <a:endParaRPr lang="en-US"/>
        </a:p>
      </dgm:t>
    </dgm:pt>
    <dgm:pt modelId="{17EE0788-EB1C-4120-AC93-D045119B5C2B}" type="sibTrans" cxnId="{2D1F9D97-EEB3-46D6-82A1-45F7B4867CDC}">
      <dgm:prSet/>
      <dgm:spPr/>
      <dgm:t>
        <a:bodyPr/>
        <a:lstStyle/>
        <a:p>
          <a:endParaRPr lang="en-US"/>
        </a:p>
      </dgm:t>
    </dgm:pt>
    <dgm:pt modelId="{820451CF-2971-4151-88E2-0B108BE1650A}" type="pres">
      <dgm:prSet presAssocID="{5599B9FE-2C6C-4BC6-B789-E98DDC8CCFBF}" presName="linear" presStyleCnt="0">
        <dgm:presLayoutVars>
          <dgm:animLvl val="lvl"/>
          <dgm:resizeHandles val="exact"/>
        </dgm:presLayoutVars>
      </dgm:prSet>
      <dgm:spPr/>
    </dgm:pt>
    <dgm:pt modelId="{E4CB7135-3EE1-40B3-BB99-1D311A27650B}" type="pres">
      <dgm:prSet presAssocID="{08D527A0-54D4-436C-BB5D-89E131DC1198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9A49DD6E-1C80-449F-B2FA-1E97FF7B9718}" type="pres">
      <dgm:prSet presAssocID="{FB7FCC52-5A91-47E8-AA9C-565D99E6B702}" presName="spacer" presStyleCnt="0"/>
      <dgm:spPr/>
    </dgm:pt>
    <dgm:pt modelId="{44B4C11D-D80D-41A0-96F3-A2EFCC792775}" type="pres">
      <dgm:prSet presAssocID="{38836923-CEFE-4D26-9D0B-37D695384F6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0C4843E6-8391-4278-9197-6624281F5E92}" type="pres">
      <dgm:prSet presAssocID="{202FEE23-740C-49D5-86C2-2C3D39DE3184}" presName="spacer" presStyleCnt="0"/>
      <dgm:spPr/>
    </dgm:pt>
    <dgm:pt modelId="{3EBC627D-B20B-463B-8A62-59522915647D}" type="pres">
      <dgm:prSet presAssocID="{78C01C65-AA48-44AA-8A51-EAE9DB02C769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6AF81828-86AE-41B4-980C-9535DBD35D72}" type="pres">
      <dgm:prSet presAssocID="{E550F839-0F75-426D-89B9-6905A620BE88}" presName="spacer" presStyleCnt="0"/>
      <dgm:spPr/>
    </dgm:pt>
    <dgm:pt modelId="{DDCE4940-63D9-4579-8C01-621D975C0C9D}" type="pres">
      <dgm:prSet presAssocID="{FD8021AD-FDB1-4903-9039-DBC605380328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5EF1276A-525E-453A-B421-39DD701623C1}" type="pres">
      <dgm:prSet presAssocID="{81D34D8E-5428-4ECB-88A4-97A80AA62A35}" presName="spacer" presStyleCnt="0"/>
      <dgm:spPr/>
    </dgm:pt>
    <dgm:pt modelId="{086B6463-8786-40A5-B305-60BC8C8151E6}" type="pres">
      <dgm:prSet presAssocID="{D9445319-4ECD-4A4B-B426-11B9C2AED4FA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97322ACB-BFA8-468A-A413-48AC1D925E13}" type="pres">
      <dgm:prSet presAssocID="{EE1C347B-7AA0-4455-87F2-3115AD4B266B}" presName="spacer" presStyleCnt="0"/>
      <dgm:spPr/>
    </dgm:pt>
    <dgm:pt modelId="{DE203C9C-FA2C-478C-B058-AC9A4E9A28A8}" type="pres">
      <dgm:prSet presAssocID="{D952665E-FD29-436C-B28B-704391AE875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4B4D8560-C6A3-4CAC-9B37-BC36ACD4F97E}" type="pres">
      <dgm:prSet presAssocID="{79008CAB-7608-482E-99A9-7A7AC95EB955}" presName="spacer" presStyleCnt="0"/>
      <dgm:spPr/>
    </dgm:pt>
    <dgm:pt modelId="{9833A033-0361-4DE0-936A-3FAA0EC8D2C2}" type="pres">
      <dgm:prSet presAssocID="{5F83F197-44A3-4FDB-A1FA-B02D90A6D4C7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B642067-D7E7-4D66-983B-C06D9846D1FA}" type="pres">
      <dgm:prSet presAssocID="{9BE4C6F3-AD70-4164-917B-F502C13D495B}" presName="spacer" presStyleCnt="0"/>
      <dgm:spPr/>
    </dgm:pt>
    <dgm:pt modelId="{54FDD8A2-929D-4684-A5B7-9C6D676211E8}" type="pres">
      <dgm:prSet presAssocID="{AA930DA5-C8C4-42D2-A2A0-B85FF77CA813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0ED47E26-889E-4382-9643-F163017719DC}" type="presOf" srcId="{38836923-CEFE-4D26-9D0B-37D695384F63}" destId="{44B4C11D-D80D-41A0-96F3-A2EFCC792775}" srcOrd="0" destOrd="0" presId="urn:microsoft.com/office/officeart/2005/8/layout/vList2"/>
    <dgm:cxn modelId="{2B46FC2F-B2E8-4875-BF12-3CB10D3745DA}" type="presOf" srcId="{5F83F197-44A3-4FDB-A1FA-B02D90A6D4C7}" destId="{9833A033-0361-4DE0-936A-3FAA0EC8D2C2}" srcOrd="0" destOrd="0" presId="urn:microsoft.com/office/officeart/2005/8/layout/vList2"/>
    <dgm:cxn modelId="{745ED661-3DB5-4AF6-8B7C-D645F9360A4C}" srcId="{5599B9FE-2C6C-4BC6-B789-E98DDC8CCFBF}" destId="{FD8021AD-FDB1-4903-9039-DBC605380328}" srcOrd="3" destOrd="0" parTransId="{3427BC05-C03D-429C-B2F4-30CFAFA361AE}" sibTransId="{81D34D8E-5428-4ECB-88A4-97A80AA62A35}"/>
    <dgm:cxn modelId="{D8665244-09CA-4B49-B788-23944206334F}" type="presOf" srcId="{FD8021AD-FDB1-4903-9039-DBC605380328}" destId="{DDCE4940-63D9-4579-8C01-621D975C0C9D}" srcOrd="0" destOrd="0" presId="urn:microsoft.com/office/officeart/2005/8/layout/vList2"/>
    <dgm:cxn modelId="{DA23D545-AB58-4AFB-89CE-12E0C662CA37}" type="presOf" srcId="{08D527A0-54D4-436C-BB5D-89E131DC1198}" destId="{E4CB7135-3EE1-40B3-BB99-1D311A27650B}" srcOrd="0" destOrd="0" presId="urn:microsoft.com/office/officeart/2005/8/layout/vList2"/>
    <dgm:cxn modelId="{B9607449-BE0A-459C-BB15-BEC9A56F3749}" type="presOf" srcId="{D9445319-4ECD-4A4B-B426-11B9C2AED4FA}" destId="{086B6463-8786-40A5-B305-60BC8C8151E6}" srcOrd="0" destOrd="0" presId="urn:microsoft.com/office/officeart/2005/8/layout/vList2"/>
    <dgm:cxn modelId="{A23C246B-3A6D-44F9-A7C4-AE8BD349FECD}" type="presOf" srcId="{D952665E-FD29-436C-B28B-704391AE8757}" destId="{DE203C9C-FA2C-478C-B058-AC9A4E9A28A8}" srcOrd="0" destOrd="0" presId="urn:microsoft.com/office/officeart/2005/8/layout/vList2"/>
    <dgm:cxn modelId="{FFB17680-7825-4C2F-9752-656FA6A22ED5}" srcId="{5599B9FE-2C6C-4BC6-B789-E98DDC8CCFBF}" destId="{78C01C65-AA48-44AA-8A51-EAE9DB02C769}" srcOrd="2" destOrd="0" parTransId="{8B73199F-DBF8-4F6A-90B2-B4CD5FAA47C0}" sibTransId="{E550F839-0F75-426D-89B9-6905A620BE88}"/>
    <dgm:cxn modelId="{2D1F9D97-EEB3-46D6-82A1-45F7B4867CDC}" srcId="{5599B9FE-2C6C-4BC6-B789-E98DDC8CCFBF}" destId="{AA930DA5-C8C4-42D2-A2A0-B85FF77CA813}" srcOrd="7" destOrd="0" parTransId="{110BCD32-F496-446A-916C-63CC43DC4B16}" sibTransId="{17EE0788-EB1C-4120-AC93-D045119B5C2B}"/>
    <dgm:cxn modelId="{F223A49A-917A-4BE5-B38F-07A12AFE6AEF}" type="presOf" srcId="{5599B9FE-2C6C-4BC6-B789-E98DDC8CCFBF}" destId="{820451CF-2971-4151-88E2-0B108BE1650A}" srcOrd="0" destOrd="0" presId="urn:microsoft.com/office/officeart/2005/8/layout/vList2"/>
    <dgm:cxn modelId="{83918DA0-F182-4C0A-AEA0-65A3240C0AE7}" srcId="{5599B9FE-2C6C-4BC6-B789-E98DDC8CCFBF}" destId="{5F83F197-44A3-4FDB-A1FA-B02D90A6D4C7}" srcOrd="6" destOrd="0" parTransId="{CF66C981-FE2D-4612-A4E8-93D70F01AF04}" sibTransId="{9BE4C6F3-AD70-4164-917B-F502C13D495B}"/>
    <dgm:cxn modelId="{A63AEBA6-F1A6-444C-9C34-B98B17BE61C8}" srcId="{5599B9FE-2C6C-4BC6-B789-E98DDC8CCFBF}" destId="{08D527A0-54D4-436C-BB5D-89E131DC1198}" srcOrd="0" destOrd="0" parTransId="{7024A7BC-938C-435E-A3C8-A8B8F65F4A22}" sibTransId="{FB7FCC52-5A91-47E8-AA9C-565D99E6B702}"/>
    <dgm:cxn modelId="{44764EBB-B135-450D-B75E-0D9415A32348}" srcId="{5599B9FE-2C6C-4BC6-B789-E98DDC8CCFBF}" destId="{D9445319-4ECD-4A4B-B426-11B9C2AED4FA}" srcOrd="4" destOrd="0" parTransId="{57F14600-4418-4789-8706-98B731610029}" sibTransId="{EE1C347B-7AA0-4455-87F2-3115AD4B266B}"/>
    <dgm:cxn modelId="{459454D8-635A-4522-B3A7-F71845983BE0}" srcId="{5599B9FE-2C6C-4BC6-B789-E98DDC8CCFBF}" destId="{D952665E-FD29-436C-B28B-704391AE8757}" srcOrd="5" destOrd="0" parTransId="{94116911-8FA8-484F-969A-462C9B1CAB6C}" sibTransId="{79008CAB-7608-482E-99A9-7A7AC95EB955}"/>
    <dgm:cxn modelId="{E0DC2FE2-074F-4141-BA14-36480BD30F6A}" type="presOf" srcId="{78C01C65-AA48-44AA-8A51-EAE9DB02C769}" destId="{3EBC627D-B20B-463B-8A62-59522915647D}" srcOrd="0" destOrd="0" presId="urn:microsoft.com/office/officeart/2005/8/layout/vList2"/>
    <dgm:cxn modelId="{6B64C9E7-9083-4CD1-ADEA-299CC0990F60}" type="presOf" srcId="{AA930DA5-C8C4-42D2-A2A0-B85FF77CA813}" destId="{54FDD8A2-929D-4684-A5B7-9C6D676211E8}" srcOrd="0" destOrd="0" presId="urn:microsoft.com/office/officeart/2005/8/layout/vList2"/>
    <dgm:cxn modelId="{856BFFF1-E368-4DC9-B98A-83D488598274}" srcId="{5599B9FE-2C6C-4BC6-B789-E98DDC8CCFBF}" destId="{38836923-CEFE-4D26-9D0B-37D695384F63}" srcOrd="1" destOrd="0" parTransId="{B6A77EB4-CF65-4716-B80D-655886B8E300}" sibTransId="{202FEE23-740C-49D5-86C2-2C3D39DE3184}"/>
    <dgm:cxn modelId="{90A2AB2E-A753-4834-86F8-6E4E81E19AD3}" type="presParOf" srcId="{820451CF-2971-4151-88E2-0B108BE1650A}" destId="{E4CB7135-3EE1-40B3-BB99-1D311A27650B}" srcOrd="0" destOrd="0" presId="urn:microsoft.com/office/officeart/2005/8/layout/vList2"/>
    <dgm:cxn modelId="{FB03DCA9-8E85-4CE0-9B1F-22A2B72FBBAB}" type="presParOf" srcId="{820451CF-2971-4151-88E2-0B108BE1650A}" destId="{9A49DD6E-1C80-449F-B2FA-1E97FF7B9718}" srcOrd="1" destOrd="0" presId="urn:microsoft.com/office/officeart/2005/8/layout/vList2"/>
    <dgm:cxn modelId="{3E3CF259-B6DB-4F14-B86B-EE4812E5F5EB}" type="presParOf" srcId="{820451CF-2971-4151-88E2-0B108BE1650A}" destId="{44B4C11D-D80D-41A0-96F3-A2EFCC792775}" srcOrd="2" destOrd="0" presId="urn:microsoft.com/office/officeart/2005/8/layout/vList2"/>
    <dgm:cxn modelId="{F152F5C7-F19E-44A5-A4C5-9CEC4DAABB54}" type="presParOf" srcId="{820451CF-2971-4151-88E2-0B108BE1650A}" destId="{0C4843E6-8391-4278-9197-6624281F5E92}" srcOrd="3" destOrd="0" presId="urn:microsoft.com/office/officeart/2005/8/layout/vList2"/>
    <dgm:cxn modelId="{93ABF7B5-E774-4E92-AB28-A1E7795D745B}" type="presParOf" srcId="{820451CF-2971-4151-88E2-0B108BE1650A}" destId="{3EBC627D-B20B-463B-8A62-59522915647D}" srcOrd="4" destOrd="0" presId="urn:microsoft.com/office/officeart/2005/8/layout/vList2"/>
    <dgm:cxn modelId="{89744C68-8BCC-4E24-B4FA-A0302579C9E4}" type="presParOf" srcId="{820451CF-2971-4151-88E2-0B108BE1650A}" destId="{6AF81828-86AE-41B4-980C-9535DBD35D72}" srcOrd="5" destOrd="0" presId="urn:microsoft.com/office/officeart/2005/8/layout/vList2"/>
    <dgm:cxn modelId="{8C655E25-B1BD-4AAA-8FDB-79847F87C0B5}" type="presParOf" srcId="{820451CF-2971-4151-88E2-0B108BE1650A}" destId="{DDCE4940-63D9-4579-8C01-621D975C0C9D}" srcOrd="6" destOrd="0" presId="urn:microsoft.com/office/officeart/2005/8/layout/vList2"/>
    <dgm:cxn modelId="{D46251E1-A498-4D33-A8F7-6DC532496205}" type="presParOf" srcId="{820451CF-2971-4151-88E2-0B108BE1650A}" destId="{5EF1276A-525E-453A-B421-39DD701623C1}" srcOrd="7" destOrd="0" presId="urn:microsoft.com/office/officeart/2005/8/layout/vList2"/>
    <dgm:cxn modelId="{BE2257DF-9AD4-46D8-BE44-27C336C9D1DC}" type="presParOf" srcId="{820451CF-2971-4151-88E2-0B108BE1650A}" destId="{086B6463-8786-40A5-B305-60BC8C8151E6}" srcOrd="8" destOrd="0" presId="urn:microsoft.com/office/officeart/2005/8/layout/vList2"/>
    <dgm:cxn modelId="{CC940711-5A31-4AE3-B001-2CEA992F18AF}" type="presParOf" srcId="{820451CF-2971-4151-88E2-0B108BE1650A}" destId="{97322ACB-BFA8-468A-A413-48AC1D925E13}" srcOrd="9" destOrd="0" presId="urn:microsoft.com/office/officeart/2005/8/layout/vList2"/>
    <dgm:cxn modelId="{4A505F5C-F123-4E9C-8F41-780C88248ACB}" type="presParOf" srcId="{820451CF-2971-4151-88E2-0B108BE1650A}" destId="{DE203C9C-FA2C-478C-B058-AC9A4E9A28A8}" srcOrd="10" destOrd="0" presId="urn:microsoft.com/office/officeart/2005/8/layout/vList2"/>
    <dgm:cxn modelId="{4E3204C5-FC3E-4479-80C8-6A2883234735}" type="presParOf" srcId="{820451CF-2971-4151-88E2-0B108BE1650A}" destId="{4B4D8560-C6A3-4CAC-9B37-BC36ACD4F97E}" srcOrd="11" destOrd="0" presId="urn:microsoft.com/office/officeart/2005/8/layout/vList2"/>
    <dgm:cxn modelId="{C806344F-CE5D-4513-BBB4-EACE8DDB73E1}" type="presParOf" srcId="{820451CF-2971-4151-88E2-0B108BE1650A}" destId="{9833A033-0361-4DE0-936A-3FAA0EC8D2C2}" srcOrd="12" destOrd="0" presId="urn:microsoft.com/office/officeart/2005/8/layout/vList2"/>
    <dgm:cxn modelId="{43EAAD72-A318-4779-8FB5-329A6A3C0962}" type="presParOf" srcId="{820451CF-2971-4151-88E2-0B108BE1650A}" destId="{5B642067-D7E7-4D66-983B-C06D9846D1FA}" srcOrd="13" destOrd="0" presId="urn:microsoft.com/office/officeart/2005/8/layout/vList2"/>
    <dgm:cxn modelId="{48F0EC91-D5F4-43ED-A903-FBF43774780C}" type="presParOf" srcId="{820451CF-2971-4151-88E2-0B108BE1650A}" destId="{54FDD8A2-929D-4684-A5B7-9C6D676211E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B7135-3EE1-40B3-BB99-1D311A27650B}">
      <dsp:nvSpPr>
        <dsp:cNvPr id="0" name=""/>
        <dsp:cNvSpPr/>
      </dsp:nvSpPr>
      <dsp:spPr>
        <a:xfrm>
          <a:off x="0" y="590"/>
          <a:ext cx="10515600" cy="6140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Healthcare: </a:t>
          </a:r>
          <a:r>
            <a:rPr lang="en-US" sz="1800" b="0" i="0" kern="1200" dirty="0"/>
            <a:t>Proper diagnosis and treatment are facilitated by introducing AI in healthcare.</a:t>
          </a:r>
          <a:endParaRPr lang="en-US" sz="1800" kern="1200" dirty="0"/>
        </a:p>
      </dsp:txBody>
      <dsp:txXfrm>
        <a:off x="29976" y="30566"/>
        <a:ext cx="10455648" cy="554111"/>
      </dsp:txXfrm>
    </dsp:sp>
    <dsp:sp modelId="{44B4C11D-D80D-41A0-96F3-A2EFCC792775}">
      <dsp:nvSpPr>
        <dsp:cNvPr id="0" name=""/>
        <dsp:cNvSpPr/>
      </dsp:nvSpPr>
      <dsp:spPr>
        <a:xfrm>
          <a:off x="0" y="626986"/>
          <a:ext cx="10515600" cy="614063"/>
        </a:xfrm>
        <a:prstGeom prst="roundRect">
          <a:avLst/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Education: </a:t>
          </a:r>
          <a:r>
            <a:rPr lang="en-US" sz="1800" b="0" i="0" kern="1200" dirty="0"/>
            <a:t>A suitable learning environment is furnished to the students by utilizing AI.</a:t>
          </a:r>
          <a:endParaRPr lang="en-US" sz="1800" kern="1200" dirty="0"/>
        </a:p>
      </dsp:txBody>
      <dsp:txXfrm>
        <a:off x="29976" y="656962"/>
        <a:ext cx="10455648" cy="554111"/>
      </dsp:txXfrm>
    </dsp:sp>
    <dsp:sp modelId="{3EBC627D-B20B-463B-8A62-59522915647D}">
      <dsp:nvSpPr>
        <dsp:cNvPr id="0" name=""/>
        <dsp:cNvSpPr/>
      </dsp:nvSpPr>
      <dsp:spPr>
        <a:xfrm>
          <a:off x="0" y="1253382"/>
          <a:ext cx="10515600" cy="614063"/>
        </a:xfrm>
        <a:prstGeom prst="roundRect">
          <a:avLst/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Sports: </a:t>
          </a:r>
          <a:r>
            <a:rPr lang="en-US" sz="1800" b="0" i="0" kern="1200" dirty="0"/>
            <a:t>With advanced AI technologies, athletes can expand their capabilities.</a:t>
          </a:r>
          <a:endParaRPr lang="en-US" sz="1800" kern="1200" dirty="0"/>
        </a:p>
      </dsp:txBody>
      <dsp:txXfrm>
        <a:off x="29976" y="1283358"/>
        <a:ext cx="10455648" cy="554111"/>
      </dsp:txXfrm>
    </dsp:sp>
    <dsp:sp modelId="{DDCE4940-63D9-4579-8C01-621D975C0C9D}">
      <dsp:nvSpPr>
        <dsp:cNvPr id="0" name=""/>
        <dsp:cNvSpPr/>
      </dsp:nvSpPr>
      <dsp:spPr>
        <a:xfrm>
          <a:off x="0" y="1879778"/>
          <a:ext cx="10515600" cy="614063"/>
        </a:xfrm>
        <a:prstGeom prst="roundRect">
          <a:avLst/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Agriculture:</a:t>
          </a:r>
          <a:r>
            <a:rPr lang="en-US" sz="1800" b="0" i="0" kern="1200" dirty="0"/>
            <a:t> Maximum yield is possible by AI as it helps in developing the perfect farming environment.</a:t>
          </a:r>
          <a:endParaRPr lang="en-US" sz="1800" kern="1200" dirty="0"/>
        </a:p>
      </dsp:txBody>
      <dsp:txXfrm>
        <a:off x="29976" y="1909754"/>
        <a:ext cx="10455648" cy="554111"/>
      </dsp:txXfrm>
    </dsp:sp>
    <dsp:sp modelId="{086B6463-8786-40A5-B305-60BC8C8151E6}">
      <dsp:nvSpPr>
        <dsp:cNvPr id="0" name=""/>
        <dsp:cNvSpPr/>
      </dsp:nvSpPr>
      <dsp:spPr>
        <a:xfrm>
          <a:off x="0" y="2506174"/>
          <a:ext cx="10515600" cy="614063"/>
        </a:xfrm>
        <a:prstGeom prst="roundRect">
          <a:avLst/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Construction: </a:t>
          </a:r>
          <a:r>
            <a:rPr lang="en-US" sz="1800" b="0" i="0" kern="1200" dirty="0"/>
            <a:t>Buildings can be constructed more safely and efficiently by the incorporation of AI.</a:t>
          </a:r>
          <a:endParaRPr lang="en-US" sz="1800" kern="1200" dirty="0"/>
        </a:p>
      </dsp:txBody>
      <dsp:txXfrm>
        <a:off x="29976" y="2536150"/>
        <a:ext cx="10455648" cy="554111"/>
      </dsp:txXfrm>
    </dsp:sp>
    <dsp:sp modelId="{DE203C9C-FA2C-478C-B058-AC9A4E9A28A8}">
      <dsp:nvSpPr>
        <dsp:cNvPr id="0" name=""/>
        <dsp:cNvSpPr/>
      </dsp:nvSpPr>
      <dsp:spPr>
        <a:xfrm>
          <a:off x="0" y="3132570"/>
          <a:ext cx="10515600" cy="614063"/>
        </a:xfrm>
        <a:prstGeom prst="roundRect">
          <a:avLst/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Banking: </a:t>
          </a:r>
          <a:r>
            <a:rPr lang="en-US" sz="1800" b="0" i="0" kern="1200" dirty="0"/>
            <a:t>Chat-bot assistance, fraud detection, and enhanced payment methods are some of the positive outcomes of AI.</a:t>
          </a:r>
          <a:endParaRPr lang="en-US" sz="1800" kern="1200" dirty="0"/>
        </a:p>
      </dsp:txBody>
      <dsp:txXfrm>
        <a:off x="29976" y="3162546"/>
        <a:ext cx="10455648" cy="554111"/>
      </dsp:txXfrm>
    </dsp:sp>
    <dsp:sp modelId="{9833A033-0361-4DE0-936A-3FAA0EC8D2C2}">
      <dsp:nvSpPr>
        <dsp:cNvPr id="0" name=""/>
        <dsp:cNvSpPr/>
      </dsp:nvSpPr>
      <dsp:spPr>
        <a:xfrm>
          <a:off x="0" y="3758967"/>
          <a:ext cx="10515600" cy="614063"/>
        </a:xfrm>
        <a:prstGeom prst="roundRect">
          <a:avLst/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Marketing:</a:t>
          </a:r>
          <a:r>
            <a:rPr lang="en-US" sz="1800" b="0" i="0" kern="1200" dirty="0"/>
            <a:t> The sales target can be effectively achieved by making use of predictive intelligence along with machine learning.</a:t>
          </a:r>
          <a:endParaRPr lang="en-US" sz="1800" kern="1200" dirty="0"/>
        </a:p>
      </dsp:txBody>
      <dsp:txXfrm>
        <a:off x="29976" y="3788943"/>
        <a:ext cx="10455648" cy="554111"/>
      </dsp:txXfrm>
    </dsp:sp>
    <dsp:sp modelId="{54FDD8A2-929D-4684-A5B7-9C6D676211E8}">
      <dsp:nvSpPr>
        <dsp:cNvPr id="0" name=""/>
        <dsp:cNvSpPr/>
      </dsp:nvSpPr>
      <dsp:spPr>
        <a:xfrm>
          <a:off x="0" y="4385363"/>
          <a:ext cx="10515600" cy="614063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E-commerce:</a:t>
          </a:r>
          <a:r>
            <a:rPr lang="en-US" sz="1800" b="0" i="0" kern="1200" dirty="0"/>
            <a:t> Effective warehouse operations, good product recommendations, and fraud prevention are some of the fruits of AI.</a:t>
          </a:r>
          <a:endParaRPr lang="en-US" sz="1800" kern="1200" dirty="0"/>
        </a:p>
      </dsp:txBody>
      <dsp:txXfrm>
        <a:off x="29976" y="4415339"/>
        <a:ext cx="10455648" cy="554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59D7-343E-986F-0B24-82EA6AFE9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B1917-8053-E473-6338-628EF37AB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08CB2-21E7-95AE-B45C-74E280E20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0BD07-5E11-35BD-47E8-1B213510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3D042-D4A2-DCB2-13F5-8C7178EA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34C5-C191-1FF7-9808-EAB0721E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4DB27-9F12-D4E9-6025-68999551A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AB583-200C-D834-2EF5-23042D05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76667-6318-6CB9-6FA8-F41988BBE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F0A7B-A4CB-C9E1-BD27-4FFF8687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4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D0126D-F5E0-872E-96C7-6310B9FF6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2FB54-E1A6-D6D7-C76E-1A89634C5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25549-BE69-EEC2-3A5D-42E9D460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3C405-26A3-D92B-9FA3-09773DE85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EB2FC-ED22-C002-95E4-361159A4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5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0C9A-5AD5-BEE6-876E-5A815DB8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EF85-3C25-464F-26C6-9DBC29CEC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1D6E-9380-8340-1D8C-20189AF16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84A0-F2C8-C6F1-B67B-7B3229018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38969-B152-777C-D2F4-F5DFF926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2BAF-8281-99C0-CE37-3B268DB6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18A83-EA62-28A5-8E2A-B5F278EDC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63CB-29CC-D246-B2C4-DA20A6A4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72AD0-0A75-257C-DF09-C15EA919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E017A-64C7-2FAC-B209-D154692B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10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72C56-F1DB-3083-724D-892ABFF2F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26FFA-00DD-CD35-29F8-436E1C8F0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782A0-5656-5BB6-56E9-7F607686F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4CE38-B1DD-CF26-920E-AE074CF5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612EE-21B2-97EA-9F9B-AEC25F7D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69742-9D13-A213-A27D-6FC9785F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73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0E0F-25F6-C7D1-7C80-30ABC381D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03E8C-A38C-38FF-4B63-0FCF2C1A8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262AD-3183-2F4C-4BFE-5F9DFBBE4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3578D-0F51-B91D-A257-F5E9F470C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552D9-8488-08DE-0385-427D166AF7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6BC25-A002-BC0A-74E9-744D8DE83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5C1392-920C-C2F0-0A04-617787A0B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37104E-B03F-AA75-2B67-B3290FD1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0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4F3CD-0088-E967-4BD3-7B09D736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8F2BD-B849-F5BA-6279-5CA45965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E0195-BB80-9A32-10E1-74C8D66B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2D56A-087D-A0C7-5D7D-C1828EFA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9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1AA69-A2FA-C700-31AB-382FD18C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27830A-D0A3-3F6F-4704-14F7EAE4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8AB41-F369-45D3-70EB-3604C331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3831-C8B4-C5E6-3BF8-81D2EA54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447A0-2F4A-2C11-2DB4-EA3C46707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C9DAD-C473-5AD4-22EC-3CB109CD1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8E4FA-B471-16A6-A11E-66B4710D3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AA5E7-D5E0-84B5-2CE5-4451BCFE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74253-A5F3-333F-F65A-68F847BE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5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9CBC-9AAE-EE52-D479-2F8FBFAC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9B528-65E1-7E03-7740-B09DCDB67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62B30-437D-C1DA-0B8D-D7E22DD24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A2CC1-9A1E-3303-51FD-46D759E6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676C6-92CB-4AE1-7E4A-09A3835AE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93B5D-B521-9257-8567-AD4AAA23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B26C2-7A82-E37C-20E9-7E5B10657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FB82E-EA2F-C81E-4406-E09BAEC1B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088D3-3CF1-A5EE-9822-40413A3C0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8E1B1-7BF2-49A1-AE7D-5DDCA69DD22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019FC-AF6C-9263-117F-2239D0811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E7BA2-B52A-1C28-83EC-487577A22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C2F5F-C461-471E-8E41-1C6A63A28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2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ediabizbloggers.com/group-m/How-Data-and-" TargetMode="External"/><Relationship Id="rId4" Type="http://schemas.openxmlformats.org/officeDocument/2006/relationships/hyperlink" Target="http://www.theatlantic.com/politics/archive/2012/04/thecreepiness-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FD47D-AD49-4405-F1C4-C80F1BD12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/>
              <a:t>Basics of Data Science and its </a:t>
            </a:r>
            <a:r>
              <a:rPr lang="en-US" sz="5400" b="1" dirty="0">
                <a:effectLst/>
              </a:rPr>
              <a:t>Career Opportunities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495B2-BE38-5231-0721-F609832E4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Neha Baranwal</a:t>
            </a:r>
          </a:p>
        </p:txBody>
      </p:sp>
      <p:pic>
        <p:nvPicPr>
          <p:cNvPr id="14" name="Picture 4" descr="A line graph adjacent to a stair">
            <a:extLst>
              <a:ext uri="{FF2B5EF4-FFF2-40B4-BE49-F238E27FC236}">
                <a16:creationId xmlns:a16="http://schemas.microsoft.com/office/drawing/2014/main" id="{E9D88757-9FEC-6A2F-575F-0E3F251FC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4" r="-3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2241-F7C3-BB71-7EBC-5DCE92B0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Average Annual Salary</a:t>
            </a:r>
            <a:endParaRPr lang="en-US" dirty="0"/>
          </a:p>
        </p:txBody>
      </p:sp>
      <p:pic>
        <p:nvPicPr>
          <p:cNvPr id="4" name="Picture 2" descr="Machine Learning Engineer Salary in India - [# Updated 2023]">
            <a:extLst>
              <a:ext uri="{FF2B5EF4-FFF2-40B4-BE49-F238E27FC236}">
                <a16:creationId xmlns:a16="http://schemas.microsoft.com/office/drawing/2014/main" id="{1538780E-BAF1-D599-B5BE-F9EFC644E8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00" y="2232651"/>
            <a:ext cx="9292435" cy="349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43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Data Science? Importance Of Data Science, Lifecycle">
            <a:extLst>
              <a:ext uri="{FF2B5EF4-FFF2-40B4-BE49-F238E27FC236}">
                <a16:creationId xmlns:a16="http://schemas.microsoft.com/office/drawing/2014/main" id="{3320751C-1A65-7ED1-13CF-4721281F77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66198"/>
            <a:ext cx="10905066" cy="452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8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699D-63CF-6DB1-CA8F-7F0A3A7C3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AI Helping in Different Industries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4E8F-4399-F2ED-6E0C-513BC82AD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FC619A6-383B-3223-2178-CF2CF569AF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946359"/>
              </p:ext>
            </p:extLst>
          </p:nvPr>
        </p:nvGraphicFramePr>
        <p:xfrm>
          <a:off x="838200" y="1566152"/>
          <a:ext cx="10515600" cy="5000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681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6" descr="Laptop Secure">
            <a:extLst>
              <a:ext uri="{FF2B5EF4-FFF2-40B4-BE49-F238E27FC236}">
                <a16:creationId xmlns:a16="http://schemas.microsoft.com/office/drawing/2014/main" id="{EA3347A7-A7C2-2444-8DC8-8940220E4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385" y="2167891"/>
            <a:ext cx="3903162" cy="3903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7362-668C-9AAB-D0C2-FF7DB34F1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10377484" cy="1546533"/>
          </a:xfrm>
        </p:spPr>
        <p:txBody>
          <a:bodyPr anchor="t">
            <a:normAutofit/>
          </a:bodyPr>
          <a:lstStyle/>
          <a:p>
            <a:r>
              <a:rPr lang="en-US" sz="4000" dirty="0"/>
              <a:t>Data Science: Case Study: Elections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F1637-F923-3C0F-5CAA-43721FB40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8839F-F1BC-10E7-DF6A-7B6A8D61BB94}"/>
              </a:ext>
            </a:extLst>
          </p:cNvPr>
          <p:cNvSpPr txBox="1"/>
          <p:nvPr/>
        </p:nvSpPr>
        <p:spPr>
          <a:xfrm>
            <a:off x="4695908" y="1825625"/>
            <a:ext cx="70971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The Obama campaigns in 2008 and 2012 are credited for their successful use of social media and data mining.</a:t>
            </a:r>
          </a:p>
          <a:p>
            <a:r>
              <a:rPr lang="en-US" sz="1800"/>
              <a:t>Micro-targeting in 2012</a:t>
            </a:r>
          </a:p>
          <a:p>
            <a:pPr marL="0" indent="0">
              <a:buNone/>
            </a:pPr>
            <a:r>
              <a:rPr lang="en-US" sz="1800"/>
              <a:t>	– </a:t>
            </a:r>
            <a:r>
              <a:rPr lang="en-US" sz="18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http://www.theatlantic.com/politics/archive/2012/04/thecreepiness-</a:t>
            </a:r>
            <a:r>
              <a:rPr lang="en-US" sz="1800"/>
              <a:t>	factor-how-obama-and-romney-are-getting-to-knowyou/255499/</a:t>
            </a:r>
          </a:p>
          <a:p>
            <a:pPr marL="0" indent="0">
              <a:buNone/>
            </a:pPr>
            <a:r>
              <a:rPr lang="en-US" sz="1800"/>
              <a:t>	– </a:t>
            </a:r>
            <a:r>
              <a:rPr lang="en-US" sz="18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http://www.mediabizbloggers.com/group-m/How-Data-and-</a:t>
            </a:r>
            <a:r>
              <a:rPr lang="en-US" sz="1800"/>
              <a:t>	MicroTargeting-Won-the-2012-Election-for-Obama---Antony-	YoungMindshare-North-America.html</a:t>
            </a:r>
          </a:p>
          <a:p>
            <a:r>
              <a:rPr lang="en-US" sz="1800"/>
              <a:t>Micro-profiles built from multiple sources accessed by aps, realtime updating data based on door-to-door visits, focused media buys, e-mails and Facebook messages highly targeted.</a:t>
            </a:r>
          </a:p>
          <a:p>
            <a:r>
              <a:rPr lang="en-US" sz="1800"/>
              <a:t>1 million people installed the Obama Facebook app that gave access to info on “friends”.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21222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83E0A-9069-7997-35C7-152AD530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Science: Case Study Customer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9561-9580-DA40-3D92-9741DD68F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BFAEA-F492-F825-7296-90F13E9B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9" y="1713649"/>
            <a:ext cx="11410682" cy="484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3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21B0A-056F-E625-97BF-1C34E733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5" y="2792963"/>
            <a:ext cx="5270026" cy="2712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26F18F-4863-5CFC-9A2C-562D7EBD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10377484" cy="1546533"/>
          </a:xfrm>
        </p:spPr>
        <p:txBody>
          <a:bodyPr anchor="t">
            <a:normAutofit/>
          </a:bodyPr>
          <a:lstStyle/>
          <a:p>
            <a:r>
              <a:rPr lang="en-US" sz="4800" dirty="0"/>
              <a:t>Data Science: Case Study Cancer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70D15-848C-32E5-4047-5582C38C5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09" y="2197386"/>
            <a:ext cx="4699459" cy="3903163"/>
          </a:xfrm>
        </p:spPr>
        <p:txBody>
          <a:bodyPr anchor="ctr">
            <a:normAutofit/>
          </a:bodyPr>
          <a:lstStyle/>
          <a:p>
            <a:endParaRPr lang="en-US" sz="1700" b="0" i="0" u="none" strike="noStrike" baseline="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1700" b="0" i="0" u="none" strike="noStrike" baseline="0" dirty="0">
                <a:latin typeface="Arial" panose="020B0604020202020204" pitchFamily="34" charset="0"/>
              </a:rPr>
              <a:t>Cancer is an incredibly complex disease; a single tumor can have more than </a:t>
            </a:r>
            <a:r>
              <a:rPr lang="en-US" sz="1700" b="1" i="0" u="none" strike="noStrike" baseline="0" dirty="0">
                <a:latin typeface="Arial" panose="020B0604020202020204" pitchFamily="34" charset="0"/>
              </a:rPr>
              <a:t>100 billion cells</a:t>
            </a:r>
            <a:r>
              <a:rPr lang="en-US" sz="1700" b="0" i="0" u="none" strike="noStrike" baseline="0" dirty="0">
                <a:latin typeface="Arial" panose="020B0604020202020204" pitchFamily="34" charset="0"/>
              </a:rPr>
              <a:t>, and each cell can acquire mutations individually. The disease is always changing, evolving, and adapting. </a:t>
            </a:r>
          </a:p>
          <a:p>
            <a:r>
              <a:rPr lang="en-US" sz="1700" b="0" i="0" u="none" strike="noStrike" baseline="0" dirty="0">
                <a:latin typeface="Arial" panose="020B0604020202020204" pitchFamily="34" charset="0"/>
              </a:rPr>
              <a:t>Employ the power of big data analytics and high-performance computing. </a:t>
            </a:r>
          </a:p>
          <a:p>
            <a:r>
              <a:rPr lang="en-US" sz="1700" b="0" i="0" u="none" strike="noStrike" baseline="0" dirty="0">
                <a:latin typeface="Arial" panose="020B0604020202020204" pitchFamily="34" charset="0"/>
              </a:rPr>
              <a:t>Leverage sophisticated pattern and machine learning algorithms to identify patterns that are potentially linked to cancer</a:t>
            </a:r>
          </a:p>
          <a:p>
            <a:r>
              <a:rPr lang="en-US" sz="1700" b="0" i="0" u="none" strike="noStrike" baseline="0" dirty="0">
                <a:latin typeface="Arial" panose="020B0604020202020204" pitchFamily="34" charset="0"/>
              </a:rPr>
              <a:t>Huge amount of data processing and recognition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0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580D-E45B-A8D3-E676-15743C42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/>
              <a:t>Advantages and Disadvantages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CEE7-288C-D6E4-A6BB-3F47CF2A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Pros and Cons of Data Science ">
            <a:extLst>
              <a:ext uri="{FF2B5EF4-FFF2-40B4-BE49-F238E27FC236}">
                <a16:creationId xmlns:a16="http://schemas.microsoft.com/office/drawing/2014/main" id="{EB44094E-104A-6A0A-4A55-F3CF42333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0"/>
          <a:stretch/>
        </p:blipFill>
        <p:spPr bwMode="auto">
          <a:xfrm>
            <a:off x="613057" y="1691148"/>
            <a:ext cx="10965885" cy="49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55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46EA-EDFE-124C-0D2A-7CBE24AB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sis MT Pro" panose="02040504050005020304" pitchFamily="18" charset="0"/>
              </a:rPr>
              <a:t>Course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467A-46D3-15CB-EAB3-F77A8134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dirty="0"/>
              <a:t> Foundations of Data Science </a:t>
            </a:r>
          </a:p>
          <a:p>
            <a:r>
              <a:rPr lang="en-US" dirty="0"/>
              <a:t>Advanced Data Science Techniques</a:t>
            </a:r>
          </a:p>
          <a:p>
            <a:r>
              <a:rPr lang="en-US" dirty="0"/>
              <a:t>Advance Topics &amp; Applications</a:t>
            </a:r>
          </a:p>
          <a:p>
            <a:r>
              <a:rPr lang="en-US"/>
              <a:t>Capstone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on letters&#10;&#10;Description automatically generated with low confidence">
            <a:extLst>
              <a:ext uri="{FF2B5EF4-FFF2-40B4-BE49-F238E27FC236}">
                <a16:creationId xmlns:a16="http://schemas.microsoft.com/office/drawing/2014/main" id="{527C3E21-0F14-EAE2-347C-2EBFA9EDF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6" r="1362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D906FF-134C-5935-1278-04B96261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Definition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108A3-6EF1-E9C9-0B6C-D0F804CF3C4C}"/>
              </a:ext>
            </a:extLst>
          </p:cNvPr>
          <p:cNvSpPr txBox="1"/>
          <p:nvPr/>
        </p:nvSpPr>
        <p:spPr>
          <a:xfrm>
            <a:off x="371093" y="2718054"/>
            <a:ext cx="3787951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Data Science is the study of data to extract meaningful insights for business</a:t>
            </a:r>
          </a:p>
        </p:txBody>
      </p:sp>
    </p:spTree>
    <p:extLst>
      <p:ext uri="{BB962C8B-B14F-4D97-AF65-F5344CB8AC3E}">
        <p14:creationId xmlns:p14="http://schemas.microsoft.com/office/powerpoint/2010/main" val="387093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23257BF2-9257-715B-E5AB-16612105C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82C412-D320-F2F6-19AE-96057819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689" y="375064"/>
            <a:ext cx="491602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Some other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74CD-39D1-9B58-CAF1-4DF485C0D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Data science = statistics + data processing + machine learning + scientific inquiry + visualization + business analytics + big data + … </a:t>
            </a:r>
          </a:p>
          <a:p>
            <a:endParaRPr lang="en-US" sz="2000"/>
          </a:p>
          <a:p>
            <a:r>
              <a:rPr lang="en-US" sz="2000"/>
              <a:t>Data science is the application of computational and statistical techniques to address or gain insight into some problem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2209458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6BE36D-9EE8-29FC-21D5-DEB3D41A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Science is Multidisplinary</a:t>
            </a:r>
          </a:p>
        </p:txBody>
      </p:sp>
      <p:pic>
        <p:nvPicPr>
          <p:cNvPr id="4" name="Picture 2" descr="[image%255B3%255D.png]">
            <a:extLst>
              <a:ext uri="{FF2B5EF4-FFF2-40B4-BE49-F238E27FC236}">
                <a16:creationId xmlns:a16="http://schemas.microsoft.com/office/drawing/2014/main" id="{FCEC3270-2C36-4DF2-2D30-57F7DF1141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0"/>
          <a:stretch/>
        </p:blipFill>
        <p:spPr bwMode="auto">
          <a:xfrm>
            <a:off x="188314" y="1855587"/>
            <a:ext cx="5602886" cy="444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4/44/DataScienceDisciplines.png">
            <a:extLst>
              <a:ext uri="{FF2B5EF4-FFF2-40B4-BE49-F238E27FC236}">
                <a16:creationId xmlns:a16="http://schemas.microsoft.com/office/drawing/2014/main" id="{08C37B6A-D6F3-F5B3-443A-C5EF49ED9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855587"/>
            <a:ext cx="5931273" cy="444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85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06257E-23E0-51C5-BAE8-4DB6C3824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911" y="121543"/>
            <a:ext cx="6581412" cy="661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8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1CCB-A655-1FBF-86AF-5EEEF703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data science is important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C38CD-A1B1-DD2F-698E-57945FD8B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ata Science: Empowering Today's World, Businesses and Careers">
            <a:extLst>
              <a:ext uri="{FF2B5EF4-FFF2-40B4-BE49-F238E27FC236}">
                <a16:creationId xmlns:a16="http://schemas.microsoft.com/office/drawing/2014/main" id="{B5DF7240-C134-379E-8243-2DCE1AEEE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/>
          <a:stretch/>
        </p:blipFill>
        <p:spPr bwMode="auto">
          <a:xfrm>
            <a:off x="0" y="1690688"/>
            <a:ext cx="1219200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00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D6D36-1A57-0576-1B42-C6F23F47AB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3" b="2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D1023C-C168-54C0-2175-0F5189AA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Data Scientists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AEF47-3A15-5530-A0ED-54A785BDB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/>
              <a:t>Data Scientist</a:t>
            </a:r>
          </a:p>
          <a:p>
            <a:r>
              <a:rPr lang="en-US" sz="2000" dirty="0"/>
              <a:t>The Sexiest Job of the 21st Century</a:t>
            </a:r>
          </a:p>
          <a:p>
            <a:r>
              <a:rPr lang="en-US" sz="2000" dirty="0"/>
              <a:t>They find stories, extract knowledge. They are not reporters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65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5 things to know about the future of jobs | World Economic Forum">
            <a:extLst>
              <a:ext uri="{FF2B5EF4-FFF2-40B4-BE49-F238E27FC236}">
                <a16:creationId xmlns:a16="http://schemas.microsoft.com/office/drawing/2014/main" id="{B02011CE-FC37-4F5B-4322-49F77CF7D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" b="3760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19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EF956-C204-9B69-649A-B4525D2D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93" y="457200"/>
            <a:ext cx="4180216" cy="1556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8B868-298D-CB91-A2C4-DC6A9FBA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536" y="2108444"/>
            <a:ext cx="722299" cy="3689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4B816-CB3D-5A79-CC3B-8961B0CF5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466" y="2108444"/>
            <a:ext cx="666898" cy="3579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9EA9A-4484-EE13-5B37-A1497CB97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784" y="2108444"/>
            <a:ext cx="663794" cy="2382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ECB30-3D10-A7C7-3904-EE125729E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682" y="1807766"/>
            <a:ext cx="6171518" cy="2553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3EAD79-862A-65B0-5F7D-19D6D4AD2F41}"/>
              </a:ext>
            </a:extLst>
          </p:cNvPr>
          <p:cNvSpPr txBox="1"/>
          <p:nvPr/>
        </p:nvSpPr>
        <p:spPr>
          <a:xfrm>
            <a:off x="6640897" y="4487046"/>
            <a:ext cx="4885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02259">
              <a:spcAft>
                <a:spcPts val="576"/>
              </a:spcAft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Data Science Jobs(Analytics Insight)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56EB1A-C186-C53B-0826-72997A552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462" y="2157805"/>
            <a:ext cx="811796" cy="23292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EAB238-98C3-E34F-7903-0F780F13C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597" y="2131283"/>
            <a:ext cx="811796" cy="36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479</Words>
  <Application>Microsoft Office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Amasis MT Pro</vt:lpstr>
      <vt:lpstr>Arial</vt:lpstr>
      <vt:lpstr>Calibri</vt:lpstr>
      <vt:lpstr>Calibri Light</vt:lpstr>
      <vt:lpstr>Segoe UI</vt:lpstr>
      <vt:lpstr>Office Theme</vt:lpstr>
      <vt:lpstr>Basics of Data Science and its Career Opportunities</vt:lpstr>
      <vt:lpstr>Definition</vt:lpstr>
      <vt:lpstr>Some other definitions</vt:lpstr>
      <vt:lpstr>Data Science is Multidisplinary</vt:lpstr>
      <vt:lpstr>PowerPoint Presentation</vt:lpstr>
      <vt:lpstr>Why data science is important</vt:lpstr>
      <vt:lpstr>Data Scientists</vt:lpstr>
      <vt:lpstr>PowerPoint Presentation</vt:lpstr>
      <vt:lpstr>PowerPoint Presentation</vt:lpstr>
      <vt:lpstr>Average Annual Salary</vt:lpstr>
      <vt:lpstr>PowerPoint Presentation</vt:lpstr>
      <vt:lpstr>AI Helping in Different Industries</vt:lpstr>
      <vt:lpstr>Data Science: Case Study: Elections</vt:lpstr>
      <vt:lpstr>Data Science: Case Study Customer Analytics</vt:lpstr>
      <vt:lpstr>Data Science: Case Study Cancer Research</vt:lpstr>
      <vt:lpstr>Advantages and Disadvantages</vt:lpstr>
      <vt:lpstr>Course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 Opportunities and Next Steps</dc:title>
  <dc:creator>Dr.Avinash Kumar Singh</dc:creator>
  <cp:lastModifiedBy>Dr.Avinash Kumar Singh</cp:lastModifiedBy>
  <cp:revision>8</cp:revision>
  <dcterms:created xsi:type="dcterms:W3CDTF">2023-08-10T06:22:14Z</dcterms:created>
  <dcterms:modified xsi:type="dcterms:W3CDTF">2023-08-10T09:14:25Z</dcterms:modified>
</cp:coreProperties>
</file>